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81" r:id="rId2"/>
    <p:sldId id="258" r:id="rId3"/>
    <p:sldId id="280" r:id="rId4"/>
    <p:sldId id="282" r:id="rId5"/>
    <p:sldId id="283" r:id="rId6"/>
    <p:sldId id="284" r:id="rId7"/>
    <p:sldId id="285" r:id="rId8"/>
    <p:sldId id="286" r:id="rId9"/>
    <p:sldId id="287" r:id="rId10"/>
    <p:sldId id="288" r:id="rId11"/>
    <p:sldId id="289" r:id="rId12"/>
    <p:sldId id="290" r:id="rId13"/>
    <p:sldId id="291" r:id="rId14"/>
    <p:sldId id="29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86973" autoAdjust="0"/>
  </p:normalViewPr>
  <p:slideViewPr>
    <p:cSldViewPr snapToGrid="0">
      <p:cViewPr varScale="1">
        <p:scale>
          <a:sx n="71" d="100"/>
          <a:sy n="71" d="100"/>
        </p:scale>
        <p:origin x="1608"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jpe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828"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829"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0F362-A761-429F-A518-95033F19C564}" type="datetimeFigureOut">
              <a:rPr lang="en-IN" smtClean="0"/>
              <a:pPr/>
              <a:t>07-04-2024</a:t>
            </a:fld>
            <a:endParaRPr lang="en-IN"/>
          </a:p>
        </p:txBody>
      </p:sp>
      <p:sp>
        <p:nvSpPr>
          <p:cNvPr id="1048830"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831"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832"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833"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E7B28E-05AE-4493-BB71-E6F58AA1D040}" type="slidenum">
              <a:rPr lang="en-IN" smtClean="0"/>
              <a:pPr/>
              <a:t>‹#›</a:t>
            </a:fld>
            <a:endParaRPr lang="en-IN"/>
          </a:p>
        </p:txBody>
      </p:sp>
    </p:spTree>
    <p:extLst>
      <p:ext uri="{BB962C8B-B14F-4D97-AF65-F5344CB8AC3E}">
        <p14:creationId xmlns:p14="http://schemas.microsoft.com/office/powerpoint/2010/main" val="3817129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E7B28E-05AE-4493-BB71-E6F58AA1D040}" type="slidenum">
              <a:rPr lang="en-IN" smtClean="0"/>
              <a:pPr/>
              <a:t>5</a:t>
            </a:fld>
            <a:endParaRPr lang="en-IN"/>
          </a:p>
        </p:txBody>
      </p:sp>
    </p:spTree>
    <p:extLst>
      <p:ext uri="{BB962C8B-B14F-4D97-AF65-F5344CB8AC3E}">
        <p14:creationId xmlns:p14="http://schemas.microsoft.com/office/powerpoint/2010/main" val="37399677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237AE4-E0EB-4328-AF43-69D401D3C888}"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344065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492606416"/>
      </p:ext>
    </p:extLst>
  </p:cSld>
  <p:clrMapOvr>
    <a:masterClrMapping/>
  </p:clrMapOvr>
  <p:hf sldNum="0"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12066146"/>
      </p:ext>
    </p:extLst>
  </p:cSld>
  <p:clrMapOvr>
    <a:masterClrMapping/>
  </p:clrMapOvr>
  <p:hf sldNum="0"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803025828"/>
      </p:ext>
    </p:extLst>
  </p:cSld>
  <p:clrMapOvr>
    <a:masterClrMapping/>
  </p:clrMapOvr>
  <p:hf sldNum="0"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51535023"/>
      </p:ext>
    </p:extLst>
  </p:cSld>
  <p:clrMapOvr>
    <a:masterClrMapping/>
  </p:clrMapOvr>
  <p:hf sldNum="0"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015061659"/>
      </p:ext>
    </p:extLst>
  </p:cSld>
  <p:clrMapOvr>
    <a:masterClrMapping/>
  </p:clrMapOvr>
  <p:hf sldNum="0"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A610AA-FA7E-49F8-B00C-57292CD2DBBA}"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5881052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BF55A2-E625-46B3-8FE2-80F3445F0A51}"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705197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4CFC-3B2C-44D7-8B8B-08A72C136A16}"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466472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BF8727-16FA-41E7-8EA1-39AA40D363EC}"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3575048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6DD81B-B90B-4FA8-91A9-DF30CB6010B0}"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187377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72C880-E5E2-4E57-B48F-76CD5D972AA2}" type="datetime1">
              <a:rPr lang="en-IN" smtClean="0"/>
              <a:pPr/>
              <a:t>07-04-2024</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9522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C7228E-4DD3-4D08-892E-FF0C1CA15D86}" type="datetime1">
              <a:rPr lang="en-IN" smtClean="0"/>
              <a:pPr/>
              <a:t>07-04-2024</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676909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7D015D-2719-4763-8E10-47285FB65E83}" type="datetime1">
              <a:rPr lang="en-IN" smtClean="0"/>
              <a:pPr/>
              <a:t>07-04-2024</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278507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CEAD9A-0F0C-4633-90D4-342EE9E836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48318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5EA202-E659-4DDF-A807-0AC805D63DCA}"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636735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B13CDA5-D545-4675-A882-5DC73767E80D}" type="datetime1">
              <a:rPr lang="en-IN" smtClean="0"/>
              <a:pPr/>
              <a:t>07-04-2024</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8B05176-A6D8-4956-B1CD-0AF285E2570E}" type="slidenum">
              <a:rPr lang="en-IN" smtClean="0"/>
              <a:pPr/>
              <a:t>‹#›</a:t>
            </a:fld>
            <a:endParaRPr lang="en-IN"/>
          </a:p>
        </p:txBody>
      </p:sp>
    </p:spTree>
    <p:extLst>
      <p:ext uri="{BB962C8B-B14F-4D97-AF65-F5344CB8AC3E}">
        <p14:creationId xmlns:p14="http://schemas.microsoft.com/office/powerpoint/2010/main" val="22114394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A22348-0D2E-5043-C9B4-21B8D3C32DC3}"/>
              </a:ext>
            </a:extLst>
          </p:cNvPr>
          <p:cNvSpPr>
            <a:spLocks noGrp="1"/>
          </p:cNvSpPr>
          <p:nvPr>
            <p:ph type="dt" sz="half" idx="10"/>
          </p:nvPr>
        </p:nvSpPr>
        <p:spPr/>
        <p:txBody>
          <a:bodyPr/>
          <a:lstStyle/>
          <a:p>
            <a:fld id="{357D015D-2719-4763-8E10-47285FB65E83}" type="datetime1">
              <a:rPr lang="en-IN" smtClean="0"/>
              <a:pPr/>
              <a:t>07-04-2024</a:t>
            </a:fld>
            <a:endParaRPr lang="en-IN" dirty="0"/>
          </a:p>
        </p:txBody>
      </p:sp>
      <p:pic>
        <p:nvPicPr>
          <p:cNvPr id="4" name="Picture 3" descr="A close up of a document&#10;&#10;Description automatically generated">
            <a:extLst>
              <a:ext uri="{FF2B5EF4-FFF2-40B4-BE49-F238E27FC236}">
                <a16:creationId xmlns:a16="http://schemas.microsoft.com/office/drawing/2014/main" id="{ECE660F4-6781-DB66-E8F3-003FB52A3A5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27336" y="72503"/>
            <a:ext cx="9600881" cy="1112516"/>
          </a:xfrm>
          <a:prstGeom prst="rect">
            <a:avLst/>
          </a:prstGeom>
          <a:noFill/>
          <a:ln>
            <a:noFill/>
          </a:ln>
        </p:spPr>
      </p:pic>
      <p:sp>
        <p:nvSpPr>
          <p:cNvPr id="6" name="TextBox 5">
            <a:extLst>
              <a:ext uri="{FF2B5EF4-FFF2-40B4-BE49-F238E27FC236}">
                <a16:creationId xmlns:a16="http://schemas.microsoft.com/office/drawing/2014/main" id="{BFF92390-3B80-1FF0-3890-3645A715E494}"/>
              </a:ext>
            </a:extLst>
          </p:cNvPr>
          <p:cNvSpPr txBox="1"/>
          <p:nvPr/>
        </p:nvSpPr>
        <p:spPr>
          <a:xfrm>
            <a:off x="1504258" y="1356647"/>
            <a:ext cx="9600880" cy="504625"/>
          </a:xfrm>
          <a:prstGeom prst="rect">
            <a:avLst/>
          </a:prstGeom>
          <a:noFill/>
        </p:spPr>
        <p:txBody>
          <a:bodyPr wrap="square">
            <a:spAutoFit/>
          </a:bodyPr>
          <a:lstStyle/>
          <a:p>
            <a:pPr algn="ctr">
              <a:lnSpc>
                <a:spcPct val="150000"/>
              </a:lnSpc>
              <a:spcAft>
                <a:spcPts val="800"/>
              </a:spcAft>
            </a:pPr>
            <a:r>
              <a:rPr lang="en-IN" sz="2000" b="1" kern="100" dirty="0">
                <a:effectLst/>
                <a:latin typeface="Times New Roman" panose="02020603050405020304" pitchFamily="18" charset="0"/>
                <a:ea typeface="Calibri" panose="020F0502020204030204" pitchFamily="34" charset="0"/>
                <a:cs typeface="Times New Roman" panose="02020603050405020304" pitchFamily="18" charset="0"/>
              </a:rPr>
              <a:t>DEPARTMENT OF ARTIFICIAL INTELLIGENCE AND DATA SCIENCE</a:t>
            </a:r>
            <a:endParaRPr lang="en-IN" sz="2000" b="1"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060F01BB-73DE-589D-32E0-DA86AC84F9E5}"/>
              </a:ext>
            </a:extLst>
          </p:cNvPr>
          <p:cNvSpPr txBox="1"/>
          <p:nvPr/>
        </p:nvSpPr>
        <p:spPr>
          <a:xfrm>
            <a:off x="3241962" y="2169248"/>
            <a:ext cx="7119649" cy="687368"/>
          </a:xfrm>
          <a:prstGeom prst="rect">
            <a:avLst/>
          </a:prstGeom>
          <a:noFill/>
        </p:spPr>
        <p:txBody>
          <a:bodyPr wrap="square">
            <a:spAutoFit/>
          </a:bodyPr>
          <a:lstStyle/>
          <a:p>
            <a:pPr marL="1052195" marR="5080" indent="-1040130" algn="ctr">
              <a:lnSpc>
                <a:spcPct val="80000"/>
              </a:lnSpc>
              <a:spcBef>
                <a:spcPts val="760"/>
              </a:spcBef>
            </a:pPr>
            <a:r>
              <a:rPr lang="en-US" sz="2000" b="1" spc="5" dirty="0">
                <a:solidFill>
                  <a:srgbClr val="FF0000"/>
                </a:solidFill>
                <a:latin typeface="Times New Roman"/>
                <a:cs typeface="Times New Roman"/>
              </a:rPr>
              <a:t>Artificial Neural Networks and Deep Learning: 21ADG64</a:t>
            </a:r>
          </a:p>
          <a:p>
            <a:pPr marL="1052195" marR="5080" indent="-1040130" algn="ctr">
              <a:lnSpc>
                <a:spcPct val="80000"/>
              </a:lnSpc>
              <a:spcBef>
                <a:spcPts val="760"/>
              </a:spcBef>
            </a:pPr>
            <a:r>
              <a:rPr lang="en-US" sz="2000" b="1" spc="5" dirty="0">
                <a:solidFill>
                  <a:srgbClr val="FF0000"/>
                </a:solidFill>
                <a:latin typeface="Times New Roman"/>
                <a:cs typeface="Times New Roman"/>
              </a:rPr>
              <a:t>LA1 - Seminar </a:t>
            </a:r>
            <a:endParaRPr lang="en-US" sz="2000" dirty="0">
              <a:solidFill>
                <a:srgbClr val="FF0000"/>
              </a:solidFill>
              <a:latin typeface="Times New Roman"/>
              <a:cs typeface="Times New Roman"/>
            </a:endParaRPr>
          </a:p>
        </p:txBody>
      </p:sp>
      <p:sp>
        <p:nvSpPr>
          <p:cNvPr id="10" name="TextBox 9">
            <a:extLst>
              <a:ext uri="{FF2B5EF4-FFF2-40B4-BE49-F238E27FC236}">
                <a16:creationId xmlns:a16="http://schemas.microsoft.com/office/drawing/2014/main" id="{85702FBC-980D-320D-6F0A-680362F85E07}"/>
              </a:ext>
            </a:extLst>
          </p:cNvPr>
          <p:cNvSpPr txBox="1"/>
          <p:nvPr/>
        </p:nvSpPr>
        <p:spPr>
          <a:xfrm>
            <a:off x="4621767" y="3148021"/>
            <a:ext cx="3495538" cy="646331"/>
          </a:xfrm>
          <a:prstGeom prst="rect">
            <a:avLst/>
          </a:prstGeom>
          <a:noFill/>
        </p:spPr>
        <p:txBody>
          <a:bodyPr wrap="square">
            <a:spAutoFit/>
          </a:bodyPr>
          <a:lstStyle/>
          <a:p>
            <a:pPr algn="ctr"/>
            <a:r>
              <a:rPr lang="en-US" sz="1800" b="1" dirty="0">
                <a:solidFill>
                  <a:schemeClr val="dk1"/>
                </a:solidFill>
              </a:rPr>
              <a:t>“Deep Reinforcemen</a:t>
            </a:r>
            <a:r>
              <a:rPr lang="en-US" b="1" dirty="0">
                <a:solidFill>
                  <a:schemeClr val="dk1"/>
                </a:solidFill>
              </a:rPr>
              <a:t>t Learning</a:t>
            </a:r>
            <a:r>
              <a:rPr lang="en-US" sz="1800" b="1" dirty="0">
                <a:solidFill>
                  <a:schemeClr val="dk1"/>
                </a:solidFill>
              </a:rPr>
              <a:t>”</a:t>
            </a:r>
            <a:endParaRPr lang="en-IN" dirty="0"/>
          </a:p>
        </p:txBody>
      </p:sp>
      <p:sp>
        <p:nvSpPr>
          <p:cNvPr id="14" name="TextBox 13">
            <a:extLst>
              <a:ext uri="{FF2B5EF4-FFF2-40B4-BE49-F238E27FC236}">
                <a16:creationId xmlns:a16="http://schemas.microsoft.com/office/drawing/2014/main" id="{90C8DD4E-DF07-E20F-4439-753A7008841F}"/>
              </a:ext>
            </a:extLst>
          </p:cNvPr>
          <p:cNvSpPr txBox="1"/>
          <p:nvPr/>
        </p:nvSpPr>
        <p:spPr>
          <a:xfrm>
            <a:off x="4997936" y="3860436"/>
            <a:ext cx="2743200" cy="1087477"/>
          </a:xfrm>
          <a:prstGeom prst="rect">
            <a:avLst/>
          </a:prstGeom>
          <a:noFill/>
        </p:spPr>
        <p:txBody>
          <a:bodyPr wrap="square">
            <a:spAutoFit/>
          </a:bodyPr>
          <a:lstStyle/>
          <a:p>
            <a:pPr marL="12700" algn="ctr">
              <a:lnSpc>
                <a:spcPct val="150000"/>
              </a:lnSpc>
              <a:spcBef>
                <a:spcPts val="100"/>
              </a:spcBef>
            </a:pPr>
            <a:r>
              <a:rPr lang="en-US" b="1" spc="-15" dirty="0">
                <a:solidFill>
                  <a:srgbClr val="002060"/>
                </a:solidFill>
                <a:latin typeface="Times New Roman" pitchFamily="18" charset="0"/>
                <a:cs typeface="Times New Roman" pitchFamily="18" charset="0"/>
              </a:rPr>
              <a:t>Presented By</a:t>
            </a:r>
          </a:p>
          <a:p>
            <a:pPr marL="12700" algn="ctr">
              <a:spcBef>
                <a:spcPts val="100"/>
              </a:spcBef>
            </a:pPr>
            <a:r>
              <a:rPr lang="en-US" dirty="0" err="1">
                <a:latin typeface="Times New Roman" pitchFamily="18" charset="0"/>
                <a:cs typeface="Times New Roman" pitchFamily="18" charset="0"/>
              </a:rPr>
              <a:t>Advitha</a:t>
            </a:r>
            <a:r>
              <a:rPr lang="en-US" dirty="0">
                <a:latin typeface="Times New Roman" pitchFamily="18" charset="0"/>
                <a:cs typeface="Times New Roman" pitchFamily="18" charset="0"/>
              </a:rPr>
              <a:t> Bobba</a:t>
            </a:r>
            <a:endParaRPr lang="en-US" sz="1800" dirty="0">
              <a:latin typeface="Times New Roman" pitchFamily="18" charset="0"/>
              <a:cs typeface="Times New Roman" pitchFamily="18" charset="0"/>
            </a:endParaRPr>
          </a:p>
          <a:p>
            <a:pPr marL="12700" algn="ctr">
              <a:spcBef>
                <a:spcPts val="100"/>
              </a:spcBef>
            </a:pPr>
            <a:r>
              <a:rPr lang="en-US" sz="1800" dirty="0">
                <a:latin typeface="Times New Roman" pitchFamily="18" charset="0"/>
                <a:cs typeface="Times New Roman" pitchFamily="18" charset="0"/>
              </a:rPr>
              <a:t>[</a:t>
            </a:r>
            <a:r>
              <a:rPr lang="en-US" dirty="0">
                <a:latin typeface="Times New Roman" pitchFamily="18" charset="0"/>
                <a:cs typeface="Times New Roman" pitchFamily="18" charset="0"/>
              </a:rPr>
              <a:t>1NT21AD005</a:t>
            </a:r>
            <a:r>
              <a:rPr lang="en-US" sz="1800" dirty="0">
                <a:latin typeface="Times New Roman" pitchFamily="18" charset="0"/>
                <a:cs typeface="Times New Roman" pitchFamily="18" charset="0"/>
              </a:rPr>
              <a:t>]</a:t>
            </a:r>
          </a:p>
        </p:txBody>
      </p:sp>
      <p:sp>
        <p:nvSpPr>
          <p:cNvPr id="16" name="TextBox 15">
            <a:extLst>
              <a:ext uri="{FF2B5EF4-FFF2-40B4-BE49-F238E27FC236}">
                <a16:creationId xmlns:a16="http://schemas.microsoft.com/office/drawing/2014/main" id="{5503E9DA-CFCD-1FF0-4E68-A332FF4591C6}"/>
              </a:ext>
            </a:extLst>
          </p:cNvPr>
          <p:cNvSpPr txBox="1"/>
          <p:nvPr/>
        </p:nvSpPr>
        <p:spPr>
          <a:xfrm>
            <a:off x="3321536" y="5290996"/>
            <a:ext cx="6096000" cy="873572"/>
          </a:xfrm>
          <a:prstGeom prst="rect">
            <a:avLst/>
          </a:prstGeom>
          <a:noFill/>
        </p:spPr>
        <p:txBody>
          <a:bodyPr wrap="square">
            <a:spAutoFit/>
          </a:bodyPr>
          <a:lstStyle/>
          <a:p>
            <a:pPr marL="12700" algn="ctr">
              <a:lnSpc>
                <a:spcPct val="150000"/>
              </a:lnSpc>
              <a:spcBef>
                <a:spcPts val="100"/>
              </a:spcBef>
            </a:pPr>
            <a:r>
              <a:rPr lang="en-US" b="1" spc="-5" dirty="0">
                <a:solidFill>
                  <a:srgbClr val="002060"/>
                </a:solidFill>
                <a:latin typeface="Times New Roman" pitchFamily="18" charset="0"/>
                <a:cs typeface="Times New Roman" pitchFamily="18" charset="0"/>
              </a:rPr>
              <a:t>Name of the Course Instructor</a:t>
            </a:r>
            <a:br>
              <a:rPr lang="en-US" spc="-5" dirty="0">
                <a:solidFill>
                  <a:schemeClr val="accent3">
                    <a:lumMod val="50000"/>
                  </a:schemeClr>
                </a:solidFill>
                <a:latin typeface="Times New Roman" pitchFamily="18" charset="0"/>
                <a:cs typeface="Times New Roman" pitchFamily="18" charset="0"/>
              </a:rPr>
            </a:br>
            <a:r>
              <a:rPr lang="en-US" dirty="0">
                <a:solidFill>
                  <a:schemeClr val="dk1"/>
                </a:solidFill>
                <a:latin typeface="Times New Roman" pitchFamily="18" charset="0"/>
                <a:ea typeface="Times New Roman"/>
                <a:cs typeface="Times New Roman" pitchFamily="18" charset="0"/>
                <a:sym typeface="Times New Roman"/>
              </a:rPr>
              <a:t>Dr Meenakshi</a:t>
            </a:r>
            <a:endParaRPr lang="en-US" dirty="0">
              <a:latin typeface="Times New Roman" pitchFamily="18" charset="0"/>
              <a:ea typeface="Times New Roman"/>
              <a:cs typeface="Times New Roman" pitchFamily="18" charset="0"/>
              <a:sym typeface="Times New Roman"/>
            </a:endParaRPr>
          </a:p>
        </p:txBody>
      </p:sp>
    </p:spTree>
    <p:extLst>
      <p:ext uri="{BB962C8B-B14F-4D97-AF65-F5344CB8AC3E}">
        <p14:creationId xmlns:p14="http://schemas.microsoft.com/office/powerpoint/2010/main" val="36867703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1ABFE7-4E81-53B8-70F0-35F5C3EB9C0D}"/>
              </a:ext>
            </a:extLst>
          </p:cNvPr>
          <p:cNvSpPr>
            <a:spLocks noGrp="1"/>
          </p:cNvSpPr>
          <p:nvPr>
            <p:ph idx="1"/>
          </p:nvPr>
        </p:nvSpPr>
        <p:spPr>
          <a:xfrm>
            <a:off x="1570616" y="357167"/>
            <a:ext cx="9933996" cy="6054391"/>
          </a:xfrm>
        </p:spPr>
        <p:txBody>
          <a:bodyPr>
            <a:normAutofit/>
          </a:bodyPr>
          <a:lstStyle/>
          <a:p>
            <a:r>
              <a:rPr lang="en-US" sz="2000" b="1" dirty="0"/>
              <a:t>Exploration vs. Exploitation: </a:t>
            </a:r>
            <a:r>
              <a:rPr lang="en-US" sz="2000" dirty="0"/>
              <a:t>Ensure balance between trying new actions and exploiting known ones.</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r>
              <a:rPr lang="en-US" sz="2000" b="1" dirty="0"/>
              <a:t>Generalization: </a:t>
            </a:r>
            <a:r>
              <a:rPr lang="en-US" sz="2000" dirty="0"/>
              <a:t>Test how well the agent adapts to new environments or tasks.</a:t>
            </a:r>
          </a:p>
          <a:p>
            <a:r>
              <a:rPr lang="en-US" sz="2000" b="1" dirty="0"/>
              <a:t>Hyperparameter Tuning: </a:t>
            </a:r>
            <a:r>
              <a:rPr lang="en-US" sz="2000" dirty="0"/>
              <a:t>Optimize parameters like learning rate and discount factor for best performance.</a:t>
            </a:r>
          </a:p>
          <a:p>
            <a:r>
              <a:rPr lang="en-US" sz="2000" b="1" dirty="0"/>
              <a:t>Comparative Analysis: </a:t>
            </a:r>
            <a:r>
              <a:rPr lang="en-US" sz="2000" dirty="0"/>
              <a:t>Compare performance of different algorithms or settings.</a:t>
            </a:r>
            <a:endParaRPr lang="en-IN" sz="2000" dirty="0"/>
          </a:p>
          <a:p>
            <a:pPr marL="0" indent="0">
              <a:buNone/>
            </a:pPr>
            <a:endParaRPr lang="en-IN" dirty="0"/>
          </a:p>
        </p:txBody>
      </p:sp>
      <p:sp>
        <p:nvSpPr>
          <p:cNvPr id="4" name="Date Placeholder 3">
            <a:extLst>
              <a:ext uri="{FF2B5EF4-FFF2-40B4-BE49-F238E27FC236}">
                <a16:creationId xmlns:a16="http://schemas.microsoft.com/office/drawing/2014/main" id="{79A85722-684B-71CE-0190-7A23E8EE1D8C}"/>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3074" name="Picture 2" descr="What is Exploration vs. Exploitation in Reinforcement Learning? | by  Angelina Yang | Medium">
            <a:extLst>
              <a:ext uri="{FF2B5EF4-FFF2-40B4-BE49-F238E27FC236}">
                <a16:creationId xmlns:a16="http://schemas.microsoft.com/office/drawing/2014/main" id="{171B3A3F-0558-E7AC-1697-DB51A43D948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54881" y="849853"/>
            <a:ext cx="4292299" cy="29583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2928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BDA17-94B6-1036-7BA4-ADD0A992214E}"/>
              </a:ext>
            </a:extLst>
          </p:cNvPr>
          <p:cNvSpPr>
            <a:spLocks noGrp="1"/>
          </p:cNvSpPr>
          <p:nvPr>
            <p:ph type="title"/>
          </p:nvPr>
        </p:nvSpPr>
        <p:spPr>
          <a:xfrm>
            <a:off x="2019229" y="607860"/>
            <a:ext cx="9485383" cy="677836"/>
          </a:xfrm>
          <a:ln>
            <a:solidFill>
              <a:srgbClr val="C00000"/>
            </a:solidFill>
          </a:ln>
        </p:spPr>
        <p:txBody>
          <a:bodyPr>
            <a:normAutofit fontScale="90000"/>
          </a:bodyPr>
          <a:lstStyle/>
          <a:p>
            <a:pPr algn="ctr"/>
            <a:r>
              <a:rPr lang="en-IN" b="1" dirty="0"/>
              <a:t>CONCLUSION AND FUTURE RECOMENDATIONS</a:t>
            </a:r>
          </a:p>
        </p:txBody>
      </p:sp>
      <p:sp>
        <p:nvSpPr>
          <p:cNvPr id="3" name="Content Placeholder 2">
            <a:extLst>
              <a:ext uri="{FF2B5EF4-FFF2-40B4-BE49-F238E27FC236}">
                <a16:creationId xmlns:a16="http://schemas.microsoft.com/office/drawing/2014/main" id="{870CE6E2-234F-3374-A5BA-42EE6BE64392}"/>
              </a:ext>
            </a:extLst>
          </p:cNvPr>
          <p:cNvSpPr>
            <a:spLocks noGrp="1"/>
          </p:cNvSpPr>
          <p:nvPr>
            <p:ph idx="1"/>
          </p:nvPr>
        </p:nvSpPr>
        <p:spPr>
          <a:xfrm>
            <a:off x="849854" y="1376979"/>
            <a:ext cx="10654758" cy="5123854"/>
          </a:xfrm>
        </p:spPr>
        <p:txBody>
          <a:bodyPr>
            <a:normAutofit/>
          </a:bodyPr>
          <a:lstStyle/>
          <a:p>
            <a:r>
              <a:rPr lang="en-US" sz="2000" b="1" dirty="0"/>
              <a:t>Advancement</a:t>
            </a:r>
            <a:r>
              <a:rPr lang="en-US" sz="2000" dirty="0"/>
              <a:t>s : Deep Reinforcement Learning (DRL) has seen significant progress, showcasing its potential in various domains like gaming, robotics, finance, and healthcare.</a:t>
            </a:r>
          </a:p>
          <a:p>
            <a:endParaRPr lang="en-US" sz="2000" dirty="0"/>
          </a:p>
          <a:p>
            <a:r>
              <a:rPr lang="en-US" sz="2000" b="1" dirty="0"/>
              <a:t>Complexity Handling </a:t>
            </a:r>
            <a:r>
              <a:rPr lang="en-US" sz="2000" dirty="0"/>
              <a:t>: DRL excels in managing complex environments with high-dimensional state and action spaces, previously challenging for traditional methods.</a:t>
            </a:r>
          </a:p>
          <a:p>
            <a:endParaRPr lang="en-US" sz="2000" dirty="0"/>
          </a:p>
          <a:p>
            <a:r>
              <a:rPr lang="en-US" sz="2000" b="1" dirty="0"/>
              <a:t>Sample Efficiency </a:t>
            </a:r>
            <a:r>
              <a:rPr lang="en-US" sz="2000" dirty="0"/>
              <a:t>: Improving sample efficiency remains crucial, with ongoing research focusing on techniques like experience replay and reward shaping.</a:t>
            </a:r>
          </a:p>
          <a:p>
            <a:endParaRPr lang="en-US" sz="2000" dirty="0"/>
          </a:p>
          <a:p>
            <a:r>
              <a:rPr lang="en-US" sz="2000" b="1" dirty="0"/>
              <a:t>Transfer Learning </a:t>
            </a:r>
            <a:r>
              <a:rPr lang="en-US" sz="2000" dirty="0"/>
              <a:t>: Enhancing transfer learning capabilities enables DRL agents to apply knowledge gained in one task to solve related tasks efficiently.</a:t>
            </a:r>
          </a:p>
        </p:txBody>
      </p:sp>
      <p:sp>
        <p:nvSpPr>
          <p:cNvPr id="4" name="Date Placeholder 3">
            <a:extLst>
              <a:ext uri="{FF2B5EF4-FFF2-40B4-BE49-F238E27FC236}">
                <a16:creationId xmlns:a16="http://schemas.microsoft.com/office/drawing/2014/main" id="{FEE96CDC-8965-347A-1650-976449514AAB}"/>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FEBB63D4-CBBB-55EC-B153-FAF0525EF8E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3793" y="631664"/>
            <a:ext cx="1655436" cy="654032"/>
          </a:xfrm>
          <a:prstGeom prst="rect">
            <a:avLst/>
          </a:prstGeom>
          <a:noFill/>
          <a:ln>
            <a:noFill/>
          </a:ln>
        </p:spPr>
      </p:pic>
    </p:spTree>
    <p:extLst>
      <p:ext uri="{BB962C8B-B14F-4D97-AF65-F5344CB8AC3E}">
        <p14:creationId xmlns:p14="http://schemas.microsoft.com/office/powerpoint/2010/main" val="12904275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1CA96-57AD-64FF-A97F-CE06EE981808}"/>
              </a:ext>
            </a:extLst>
          </p:cNvPr>
          <p:cNvSpPr>
            <a:spLocks noGrp="1"/>
          </p:cNvSpPr>
          <p:nvPr>
            <p:ph type="title"/>
          </p:nvPr>
        </p:nvSpPr>
        <p:spPr>
          <a:xfrm>
            <a:off x="2019228" y="596791"/>
            <a:ext cx="9603717" cy="812462"/>
          </a:xfrm>
          <a:ln>
            <a:solidFill>
              <a:srgbClr val="C00000"/>
            </a:solidFill>
          </a:ln>
        </p:spPr>
        <p:txBody>
          <a:bodyPr/>
          <a:lstStyle/>
          <a:p>
            <a:pPr algn="ctr"/>
            <a:r>
              <a:rPr lang="en-IN" b="1" dirty="0"/>
              <a:t>DEMO VIDEO OF CODE</a:t>
            </a:r>
          </a:p>
        </p:txBody>
      </p:sp>
      <p:pic>
        <p:nvPicPr>
          <p:cNvPr id="6" name="Untitled video - Made with Clipchamp (1)">
            <a:hlinkClick r:id="" action="ppaction://media"/>
            <a:extLst>
              <a:ext uri="{FF2B5EF4-FFF2-40B4-BE49-F238E27FC236}">
                <a16:creationId xmlns:a16="http://schemas.microsoft.com/office/drawing/2014/main" id="{11B12C76-4109-A847-4C84-727B44BF608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11338" y="1603375"/>
            <a:ext cx="8705850" cy="4897438"/>
          </a:xfrm>
        </p:spPr>
      </p:pic>
      <p:sp>
        <p:nvSpPr>
          <p:cNvPr id="4" name="Date Placeholder 3">
            <a:extLst>
              <a:ext uri="{FF2B5EF4-FFF2-40B4-BE49-F238E27FC236}">
                <a16:creationId xmlns:a16="http://schemas.microsoft.com/office/drawing/2014/main" id="{63ED6E99-65CC-F5DF-645D-F9F96CE771E7}"/>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7D5238D9-504A-EFF3-3DF5-EDBFB2112A0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63793" y="631664"/>
            <a:ext cx="1655436" cy="654032"/>
          </a:xfrm>
          <a:prstGeom prst="rect">
            <a:avLst/>
          </a:prstGeom>
          <a:noFill/>
          <a:ln>
            <a:noFill/>
          </a:ln>
        </p:spPr>
      </p:pic>
    </p:spTree>
    <p:extLst>
      <p:ext uri="{BB962C8B-B14F-4D97-AF65-F5344CB8AC3E}">
        <p14:creationId xmlns:p14="http://schemas.microsoft.com/office/powerpoint/2010/main" val="3086011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2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23404-0153-3FC4-3A19-22B786182042}"/>
              </a:ext>
            </a:extLst>
          </p:cNvPr>
          <p:cNvSpPr>
            <a:spLocks noGrp="1"/>
          </p:cNvSpPr>
          <p:nvPr>
            <p:ph type="title"/>
          </p:nvPr>
        </p:nvSpPr>
        <p:spPr>
          <a:xfrm>
            <a:off x="2119256" y="441169"/>
            <a:ext cx="9385356" cy="844528"/>
          </a:xfrm>
          <a:ln>
            <a:solidFill>
              <a:srgbClr val="C00000"/>
            </a:solidFill>
          </a:ln>
        </p:spPr>
        <p:txBody>
          <a:bodyPr/>
          <a:lstStyle/>
          <a:p>
            <a:pPr algn="ctr"/>
            <a:r>
              <a:rPr lang="en-IN" b="1" dirty="0"/>
              <a:t>RESULT</a:t>
            </a:r>
          </a:p>
        </p:txBody>
      </p:sp>
      <p:pic>
        <p:nvPicPr>
          <p:cNvPr id="6" name="Untitled video - Made with Clipchamp (2)">
            <a:hlinkClick r:id="" action="ppaction://media"/>
            <a:extLst>
              <a:ext uri="{FF2B5EF4-FFF2-40B4-BE49-F238E27FC236}">
                <a16:creationId xmlns:a16="http://schemas.microsoft.com/office/drawing/2014/main" id="{77BD0F96-9B6A-6588-2271-7BCB4BB36C3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019229" y="1473798"/>
            <a:ext cx="9599030" cy="4765637"/>
          </a:xfrm>
        </p:spPr>
      </p:pic>
      <p:sp>
        <p:nvSpPr>
          <p:cNvPr id="4" name="Date Placeholder 3">
            <a:extLst>
              <a:ext uri="{FF2B5EF4-FFF2-40B4-BE49-F238E27FC236}">
                <a16:creationId xmlns:a16="http://schemas.microsoft.com/office/drawing/2014/main" id="{F64E3AE2-C875-4280-AB8F-E59EC35B028E}"/>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421DF534-7DC0-42D5-2E01-DCAD51B5354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63793" y="631664"/>
            <a:ext cx="1655436" cy="654032"/>
          </a:xfrm>
          <a:prstGeom prst="rect">
            <a:avLst/>
          </a:prstGeom>
          <a:noFill/>
          <a:ln>
            <a:noFill/>
          </a:ln>
        </p:spPr>
      </p:pic>
    </p:spTree>
    <p:extLst>
      <p:ext uri="{BB962C8B-B14F-4D97-AF65-F5344CB8AC3E}">
        <p14:creationId xmlns:p14="http://schemas.microsoft.com/office/powerpoint/2010/main" val="1628024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B5B7A-361A-0B55-C98B-5C8417A0B408}"/>
              </a:ext>
            </a:extLst>
          </p:cNvPr>
          <p:cNvSpPr>
            <a:spLocks noGrp="1"/>
          </p:cNvSpPr>
          <p:nvPr>
            <p:ph type="title"/>
          </p:nvPr>
        </p:nvSpPr>
        <p:spPr>
          <a:xfrm>
            <a:off x="2592925" y="624110"/>
            <a:ext cx="8911687" cy="806657"/>
          </a:xfrm>
          <a:ln>
            <a:solidFill>
              <a:srgbClr val="C00000"/>
            </a:solidFill>
          </a:ln>
        </p:spPr>
        <p:txBody>
          <a:bodyPr/>
          <a:lstStyle/>
          <a:p>
            <a:pPr algn="ctr"/>
            <a:r>
              <a:rPr lang="en-IN" b="1" dirty="0"/>
              <a:t>REFERENCES</a:t>
            </a:r>
          </a:p>
        </p:txBody>
      </p:sp>
      <p:sp>
        <p:nvSpPr>
          <p:cNvPr id="3" name="Content Placeholder 2">
            <a:extLst>
              <a:ext uri="{FF2B5EF4-FFF2-40B4-BE49-F238E27FC236}">
                <a16:creationId xmlns:a16="http://schemas.microsoft.com/office/drawing/2014/main" id="{124B1F85-94E5-686E-E8A7-F6BD8F9C97AC}"/>
              </a:ext>
            </a:extLst>
          </p:cNvPr>
          <p:cNvSpPr>
            <a:spLocks noGrp="1"/>
          </p:cNvSpPr>
          <p:nvPr>
            <p:ph idx="1"/>
          </p:nvPr>
        </p:nvSpPr>
        <p:spPr>
          <a:xfrm>
            <a:off x="2585499" y="2144358"/>
            <a:ext cx="8915400" cy="3777622"/>
          </a:xfrm>
        </p:spPr>
        <p:txBody>
          <a:bodyPr/>
          <a:lstStyle/>
          <a:p>
            <a:r>
              <a:rPr lang="en-IN" u="sng" dirty="0"/>
              <a:t>https://www.hackersrealm.net/</a:t>
            </a:r>
            <a:br>
              <a:rPr lang="en-IN" u="sng" dirty="0"/>
            </a:br>
            <a:endParaRPr lang="en-IN" u="sng" dirty="0"/>
          </a:p>
          <a:p>
            <a:r>
              <a:rPr lang="en-IN" u="sng" dirty="0"/>
              <a:t>https://www.v7labs.com/blog/deep-reinforcement-learning-guide</a:t>
            </a:r>
          </a:p>
        </p:txBody>
      </p:sp>
      <p:sp>
        <p:nvSpPr>
          <p:cNvPr id="4" name="Date Placeholder 3">
            <a:extLst>
              <a:ext uri="{FF2B5EF4-FFF2-40B4-BE49-F238E27FC236}">
                <a16:creationId xmlns:a16="http://schemas.microsoft.com/office/drawing/2014/main" id="{24D3877C-4DE2-C0E3-F24A-D94CB5C5D8E8}"/>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EEE19B01-2C58-3638-FA48-2D0A9042AD7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2127" y="624110"/>
            <a:ext cx="1655436" cy="654032"/>
          </a:xfrm>
          <a:prstGeom prst="rect">
            <a:avLst/>
          </a:prstGeom>
          <a:noFill/>
          <a:ln>
            <a:noFill/>
          </a:ln>
        </p:spPr>
      </p:pic>
    </p:spTree>
    <p:extLst>
      <p:ext uri="{BB962C8B-B14F-4D97-AF65-F5344CB8AC3E}">
        <p14:creationId xmlns:p14="http://schemas.microsoft.com/office/powerpoint/2010/main" val="1293337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3" name="Title 3"/>
          <p:cNvSpPr>
            <a:spLocks noGrp="1"/>
          </p:cNvSpPr>
          <p:nvPr>
            <p:ph type="title"/>
          </p:nvPr>
        </p:nvSpPr>
        <p:spPr>
          <a:xfrm>
            <a:off x="1897707" y="582516"/>
            <a:ext cx="9076281" cy="654032"/>
          </a:xfrm>
          <a:solidFill>
            <a:schemeClr val="tx2">
              <a:lumMod val="20000"/>
              <a:lumOff val="80000"/>
            </a:schemeClr>
          </a:solidFill>
        </p:spPr>
        <p:style>
          <a:lnRef idx="0">
            <a:schemeClr val="accent2"/>
          </a:lnRef>
          <a:fillRef idx="3">
            <a:schemeClr val="accent2"/>
          </a:fillRef>
          <a:effectRef idx="3">
            <a:schemeClr val="accent2"/>
          </a:effectRef>
          <a:fontRef idx="minor">
            <a:schemeClr val="lt1"/>
          </a:fontRef>
        </p:style>
        <p:txBody>
          <a:bodyPr>
            <a:noAutofit/>
          </a:bodyPr>
          <a:lstStyle/>
          <a:p>
            <a:pPr algn="ctr"/>
            <a:r>
              <a:rPr lang="en-IN" dirty="0">
                <a:solidFill>
                  <a:schemeClr val="tx1"/>
                </a:solidFill>
              </a:rPr>
              <a:t>CONTENTS</a:t>
            </a:r>
          </a:p>
        </p:txBody>
      </p:sp>
      <p:sp>
        <p:nvSpPr>
          <p:cNvPr id="8" name="Content Placeholder 2"/>
          <p:cNvSpPr>
            <a:spLocks noGrp="1"/>
          </p:cNvSpPr>
          <p:nvPr>
            <p:ph idx="1"/>
          </p:nvPr>
        </p:nvSpPr>
        <p:spPr>
          <a:xfrm>
            <a:off x="1721224" y="2133600"/>
            <a:ext cx="9783388" cy="3777622"/>
          </a:xfrm>
        </p:spPr>
        <p:txBody>
          <a:bodyPr>
            <a:normAutofit/>
          </a:bodyPr>
          <a:lstStyle/>
          <a:p>
            <a:pPr algn="l">
              <a:buFont typeface="+mj-lt"/>
              <a:buAutoNum type="arabicPeriod"/>
            </a:pPr>
            <a:r>
              <a:rPr lang="en-US" sz="2400" b="0" i="0" dirty="0">
                <a:solidFill>
                  <a:srgbClr val="0D0D0D"/>
                </a:solidFill>
                <a:effectLst/>
                <a:latin typeface="Söhne"/>
              </a:rPr>
              <a:t>Introduction and Motivation</a:t>
            </a:r>
          </a:p>
          <a:p>
            <a:pPr algn="l">
              <a:buFont typeface="+mj-lt"/>
              <a:buAutoNum type="arabicPeriod"/>
            </a:pPr>
            <a:r>
              <a:rPr lang="en-US" sz="2400" b="0" i="0" dirty="0">
                <a:solidFill>
                  <a:srgbClr val="0D0D0D"/>
                </a:solidFill>
                <a:effectLst/>
                <a:latin typeface="Söhne"/>
              </a:rPr>
              <a:t>Methodology and Approach</a:t>
            </a:r>
          </a:p>
          <a:p>
            <a:pPr algn="l">
              <a:buFont typeface="+mj-lt"/>
              <a:buAutoNum type="arabicPeriod"/>
            </a:pPr>
            <a:r>
              <a:rPr lang="en-US" sz="2400" b="0" i="0" dirty="0">
                <a:solidFill>
                  <a:srgbClr val="0D0D0D"/>
                </a:solidFill>
                <a:effectLst/>
                <a:latin typeface="Söhne"/>
              </a:rPr>
              <a:t>Results and Analysis</a:t>
            </a:r>
          </a:p>
          <a:p>
            <a:pPr algn="l">
              <a:buFont typeface="+mj-lt"/>
              <a:buAutoNum type="arabicPeriod"/>
            </a:pPr>
            <a:r>
              <a:rPr lang="en-US" sz="2400" b="0" i="0" dirty="0">
                <a:solidFill>
                  <a:srgbClr val="0D0D0D"/>
                </a:solidFill>
                <a:effectLst/>
                <a:latin typeface="Söhne"/>
              </a:rPr>
              <a:t>Conclusion and Future Recommendations</a:t>
            </a:r>
          </a:p>
          <a:p>
            <a:pPr algn="l">
              <a:buFont typeface="+mj-lt"/>
              <a:buAutoNum type="arabicPeriod"/>
            </a:pPr>
            <a:r>
              <a:rPr lang="en-US" sz="2400" dirty="0">
                <a:solidFill>
                  <a:srgbClr val="0D0D0D"/>
                </a:solidFill>
                <a:latin typeface="Söhne"/>
              </a:rPr>
              <a:t>Demo video of code</a:t>
            </a:r>
          </a:p>
          <a:p>
            <a:pPr algn="l">
              <a:buFont typeface="+mj-lt"/>
              <a:buAutoNum type="arabicPeriod"/>
            </a:pPr>
            <a:r>
              <a:rPr lang="en-US" sz="2400" dirty="0">
                <a:solidFill>
                  <a:srgbClr val="0D0D0D"/>
                </a:solidFill>
                <a:latin typeface="Söhne"/>
              </a:rPr>
              <a:t>Result</a:t>
            </a:r>
          </a:p>
          <a:p>
            <a:pPr algn="l">
              <a:buFont typeface="+mj-lt"/>
              <a:buAutoNum type="arabicPeriod"/>
            </a:pPr>
            <a:r>
              <a:rPr lang="en-US" sz="2400" dirty="0">
                <a:solidFill>
                  <a:srgbClr val="0D0D0D"/>
                </a:solidFill>
                <a:latin typeface="Söhne"/>
              </a:rPr>
              <a:t>References </a:t>
            </a:r>
            <a:endParaRPr lang="en-US" sz="2400" b="0" i="0" dirty="0">
              <a:solidFill>
                <a:srgbClr val="0D0D0D"/>
              </a:solidFill>
              <a:effectLst/>
              <a:latin typeface="Söhne"/>
            </a:endParaRPr>
          </a:p>
        </p:txBody>
      </p:sp>
      <p:sp>
        <p:nvSpPr>
          <p:cNvPr id="1048670" name="Date Placeholder 3"/>
          <p:cNvSpPr>
            <a:spLocks noGrp="1"/>
          </p:cNvSpPr>
          <p:nvPr>
            <p:ph type="dt" sz="half" idx="10"/>
          </p:nvPr>
        </p:nvSpPr>
        <p:spPr/>
        <p:txBody>
          <a:bodyPr/>
          <a:lstStyle/>
          <a:p>
            <a:fld id="{8D126195-51F7-4259-8141-98FCA6C53D7F}" type="datetime1">
              <a:rPr lang="en-IN" smtClean="0"/>
              <a:pPr/>
              <a:t>07-04-2024</a:t>
            </a:fld>
            <a:endParaRPr lang="en-IN" dirty="0"/>
          </a:p>
        </p:txBody>
      </p:sp>
      <p:pic>
        <p:nvPicPr>
          <p:cNvPr id="2" name="Picture 1" descr="A blue and white logo&#10;&#10;Description automatically generated">
            <a:extLst>
              <a:ext uri="{FF2B5EF4-FFF2-40B4-BE49-F238E27FC236}">
                <a16:creationId xmlns:a16="http://schemas.microsoft.com/office/drawing/2014/main" id="{5C59E28A-6D7B-A288-4950-971820AD0A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6364" y="582516"/>
            <a:ext cx="1551343" cy="65403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dirty="0">
                <a:solidFill>
                  <a:schemeClr val="tx1"/>
                </a:solidFill>
                <a:latin typeface="+mj-lt"/>
                <a:cs typeface="Times New Roman" pitchFamily="18" charset="0"/>
              </a:rPr>
              <a:t>INTRODUCTION</a:t>
            </a:r>
          </a:p>
        </p:txBody>
      </p:sp>
      <p:sp>
        <p:nvSpPr>
          <p:cNvPr id="7" name="Content Placeholder 6"/>
          <p:cNvSpPr>
            <a:spLocks noGrp="1"/>
          </p:cNvSpPr>
          <p:nvPr>
            <p:ph idx="1"/>
          </p:nvPr>
        </p:nvSpPr>
        <p:spPr>
          <a:xfrm>
            <a:off x="1269402" y="1366222"/>
            <a:ext cx="10235210" cy="5282004"/>
          </a:xfrm>
        </p:spPr>
        <p:txBody>
          <a:bodyPr>
            <a:noAutofit/>
          </a:bodyPr>
          <a:lstStyle/>
          <a:p>
            <a:r>
              <a:rPr lang="en-US" sz="2000" b="1" dirty="0"/>
              <a:t>Reinforcement learning: </a:t>
            </a:r>
            <a:r>
              <a:rPr lang="en-US" sz="2000" dirty="0"/>
              <a:t>Imagine an agent learning through trial and error in an environment. It takes actions, receives rewards for good actions and penalties for bad ones, and tries to learn the best course of action to achieve a goal.  Think of it like training a pet by rewarding good behavior.</a:t>
            </a:r>
          </a:p>
          <a:p>
            <a:pPr marL="0" indent="0">
              <a:buNone/>
            </a:pPr>
            <a:endParaRPr lang="en-US" sz="2000" dirty="0"/>
          </a:p>
          <a:p>
            <a:r>
              <a:rPr lang="en-US" sz="2000" b="1" dirty="0"/>
              <a:t>Deep learning</a:t>
            </a:r>
            <a:r>
              <a:rPr lang="en-US" sz="2000" dirty="0"/>
              <a:t>: This is a type of artificial intelligence inspired by the structure and function of the brain. It uses artificial neural networks to learn from data, allowing it to identify patterns and make decisions from complex information.</a:t>
            </a:r>
          </a:p>
          <a:p>
            <a:pPr marL="0" indent="0">
              <a:buNone/>
            </a:pPr>
            <a:endParaRPr lang="en-US" sz="2000" dirty="0"/>
          </a:p>
          <a:p>
            <a:r>
              <a:rPr lang="en-US" sz="2000" b="1" dirty="0"/>
              <a:t>Deep reinforcement learning </a:t>
            </a:r>
            <a:r>
              <a:rPr lang="en-US" sz="2000" dirty="0"/>
              <a:t>combines these two. It uses deep learning models to give the agent the ability to perceive and understand complex environments, and reinforcement learning to guide the agent towards taking the best actions to achieve its goals. This allows agents to learn complex tasks by trial and error, without needing someone to program them for every situation</a:t>
            </a:r>
            <a:r>
              <a:rPr lang="en-US" sz="2000" dirty="0">
                <a:latin typeface="Bahnschrift" panose="020B0502040204020203" pitchFamily="34" charset="0"/>
              </a:rPr>
              <a:t>.</a:t>
            </a:r>
          </a:p>
        </p:txBody>
      </p:sp>
      <p:sp>
        <p:nvSpPr>
          <p:cNvPr id="9" name="Date Placeholder 8"/>
          <p:cNvSpPr>
            <a:spLocks noGrp="1"/>
          </p:cNvSpPr>
          <p:nvPr>
            <p:ph type="dt" sz="half" idx="10"/>
          </p:nvPr>
        </p:nvSpPr>
        <p:spPr/>
        <p:txBody>
          <a:bodyPr/>
          <a:lstStyle/>
          <a:p>
            <a:fld id="{CC8673D3-83D5-4AEB-B135-526753E98862}" type="datetime1">
              <a:rPr lang="en-IN" smtClean="0"/>
              <a:pPr/>
              <a:t>07-04-2024</a:t>
            </a:fld>
            <a:endParaRPr lang="en-IN"/>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3945" y="599489"/>
            <a:ext cx="1655436" cy="654032"/>
          </a:xfrm>
          <a:prstGeom prst="rect">
            <a:avLst/>
          </a:prstGeom>
          <a:noFill/>
          <a:ln>
            <a:noFill/>
          </a:ln>
        </p:spPr>
      </p:pic>
    </p:spTree>
    <p:extLst>
      <p:ext uri="{BB962C8B-B14F-4D97-AF65-F5344CB8AC3E}">
        <p14:creationId xmlns:p14="http://schemas.microsoft.com/office/powerpoint/2010/main" val="1081247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C7E7B-78E3-64A8-B994-EB3C3D16015E}"/>
              </a:ext>
            </a:extLst>
          </p:cNvPr>
          <p:cNvSpPr>
            <a:spLocks noGrp="1"/>
          </p:cNvSpPr>
          <p:nvPr>
            <p:ph type="title"/>
          </p:nvPr>
        </p:nvSpPr>
        <p:spPr>
          <a:xfrm>
            <a:off x="1993752" y="624110"/>
            <a:ext cx="8204498" cy="587442"/>
          </a:xfrm>
          <a:ln>
            <a:solidFill>
              <a:srgbClr val="C00000"/>
            </a:solidFill>
          </a:ln>
        </p:spPr>
        <p:txBody>
          <a:bodyPr>
            <a:normAutofit fontScale="90000"/>
          </a:bodyPr>
          <a:lstStyle/>
          <a:p>
            <a:pPr algn="ctr"/>
            <a:r>
              <a:rPr lang="en-IN" sz="4000" b="1" dirty="0"/>
              <a:t>MOTIVATION</a:t>
            </a:r>
          </a:p>
        </p:txBody>
      </p:sp>
      <p:sp>
        <p:nvSpPr>
          <p:cNvPr id="3" name="Content Placeholder 2">
            <a:extLst>
              <a:ext uri="{FF2B5EF4-FFF2-40B4-BE49-F238E27FC236}">
                <a16:creationId xmlns:a16="http://schemas.microsoft.com/office/drawing/2014/main" id="{6C5A5DC4-C54A-06CD-6BBE-45C189266CDC}"/>
              </a:ext>
            </a:extLst>
          </p:cNvPr>
          <p:cNvSpPr>
            <a:spLocks noGrp="1"/>
          </p:cNvSpPr>
          <p:nvPr>
            <p:ph idx="1"/>
          </p:nvPr>
        </p:nvSpPr>
        <p:spPr>
          <a:xfrm>
            <a:off x="1409252" y="1430767"/>
            <a:ext cx="10095360" cy="4480455"/>
          </a:xfrm>
        </p:spPr>
        <p:txBody>
          <a:bodyPr/>
          <a:lstStyle/>
          <a:p>
            <a:pPr marL="0" indent="0">
              <a:buNone/>
            </a:pPr>
            <a:r>
              <a:rPr lang="en-IN" sz="2400" dirty="0"/>
              <a:t>The motive behind the development of deep reinforcement learning is </a:t>
            </a:r>
          </a:p>
          <a:p>
            <a:r>
              <a:rPr lang="en-IN" sz="2400" dirty="0"/>
              <a:t>Automate complex tasks</a:t>
            </a:r>
          </a:p>
          <a:p>
            <a:r>
              <a:rPr lang="en-IN" sz="2400" dirty="0"/>
              <a:t>Handle unstructured data</a:t>
            </a:r>
          </a:p>
          <a:p>
            <a:r>
              <a:rPr lang="en-IN" sz="2400" dirty="0"/>
              <a:t>Efficient decision-making</a:t>
            </a:r>
          </a:p>
          <a:p>
            <a:pPr marL="0" indent="0">
              <a:buNone/>
            </a:pPr>
            <a:endParaRPr lang="en-IN" dirty="0"/>
          </a:p>
        </p:txBody>
      </p:sp>
      <p:sp>
        <p:nvSpPr>
          <p:cNvPr id="4" name="Date Placeholder 3">
            <a:extLst>
              <a:ext uri="{FF2B5EF4-FFF2-40B4-BE49-F238E27FC236}">
                <a16:creationId xmlns:a16="http://schemas.microsoft.com/office/drawing/2014/main" id="{830F2A23-C0D6-E0E8-832A-AC1F21B843EC}"/>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16670B46-78CF-A541-AB3F-D7E809D3DF4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42408" y="590815"/>
            <a:ext cx="1551343" cy="654032"/>
          </a:xfrm>
          <a:prstGeom prst="rect">
            <a:avLst/>
          </a:prstGeom>
          <a:noFill/>
          <a:ln>
            <a:noFill/>
          </a:ln>
        </p:spPr>
      </p:pic>
    </p:spTree>
    <p:extLst>
      <p:ext uri="{BB962C8B-B14F-4D97-AF65-F5344CB8AC3E}">
        <p14:creationId xmlns:p14="http://schemas.microsoft.com/office/powerpoint/2010/main" val="3742803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CC89F-894A-42B0-53E4-4E8A3EA9BCAE}"/>
              </a:ext>
            </a:extLst>
          </p:cNvPr>
          <p:cNvSpPr>
            <a:spLocks noGrp="1"/>
          </p:cNvSpPr>
          <p:nvPr>
            <p:ph type="title"/>
          </p:nvPr>
        </p:nvSpPr>
        <p:spPr>
          <a:xfrm>
            <a:off x="1599511" y="624110"/>
            <a:ext cx="9502382" cy="611697"/>
          </a:xfrm>
          <a:ln>
            <a:solidFill>
              <a:srgbClr val="C00000"/>
            </a:solidFill>
          </a:ln>
        </p:spPr>
        <p:txBody>
          <a:bodyPr>
            <a:noAutofit/>
          </a:bodyPr>
          <a:lstStyle/>
          <a:p>
            <a:pPr algn="ctr"/>
            <a:r>
              <a:rPr lang="en-IN" sz="4000" b="1" dirty="0"/>
              <a:t>METHODOLOGY AND APPROACH</a:t>
            </a:r>
          </a:p>
        </p:txBody>
      </p:sp>
      <p:sp>
        <p:nvSpPr>
          <p:cNvPr id="3" name="Content Placeholder 2">
            <a:extLst>
              <a:ext uri="{FF2B5EF4-FFF2-40B4-BE49-F238E27FC236}">
                <a16:creationId xmlns:a16="http://schemas.microsoft.com/office/drawing/2014/main" id="{C5F21983-3F57-3123-0AB5-7F33CC68CE58}"/>
              </a:ext>
            </a:extLst>
          </p:cNvPr>
          <p:cNvSpPr>
            <a:spLocks noGrp="1"/>
          </p:cNvSpPr>
          <p:nvPr>
            <p:ph idx="1"/>
          </p:nvPr>
        </p:nvSpPr>
        <p:spPr>
          <a:xfrm>
            <a:off x="684105" y="1420009"/>
            <a:ext cx="10944911" cy="4991549"/>
          </a:xfrm>
        </p:spPr>
        <p:txBody>
          <a:bodyPr>
            <a:normAutofit lnSpcReduction="10000"/>
          </a:bodyPr>
          <a:lstStyle/>
          <a:p>
            <a:pPr marL="0" indent="0">
              <a:buNone/>
            </a:pPr>
            <a:r>
              <a:rPr lang="en-US" sz="2000" dirty="0"/>
              <a:t>Deep reinforcement learning (DRL) works through a cycle of interacting with an environment, learning from rewards, and taking actions. </a:t>
            </a:r>
          </a:p>
          <a:p>
            <a:pPr marL="0" indent="0">
              <a:buNone/>
            </a:pPr>
            <a:r>
              <a:rPr lang="en-US" sz="2000" dirty="0"/>
              <a:t>The breakdown of the methodology is :</a:t>
            </a:r>
          </a:p>
          <a:p>
            <a:r>
              <a:rPr lang="en-US" sz="2000" b="1" dirty="0"/>
              <a:t>Problem Formulation:</a:t>
            </a:r>
          </a:p>
          <a:p>
            <a:pPr marL="0" indent="0">
              <a:buNone/>
            </a:pPr>
            <a:r>
              <a:rPr lang="en-US" sz="2000" dirty="0"/>
              <a:t>Define the problem in terms of an agent interacting with an environment.</a:t>
            </a:r>
          </a:p>
          <a:p>
            <a:pPr marL="0" indent="0">
              <a:buNone/>
            </a:pPr>
            <a:r>
              <a:rPr lang="en-US" sz="2000" dirty="0"/>
              <a:t>Specify the observation space (what the agent can perceive) and action space    (what actions the agent can take).</a:t>
            </a:r>
          </a:p>
          <a:p>
            <a:pPr marL="0" indent="0">
              <a:buNone/>
            </a:pPr>
            <a:r>
              <a:rPr lang="en-US" sz="2000" dirty="0"/>
              <a:t>Determine the reward function that provides feedback to the agent's actions.</a:t>
            </a:r>
          </a:p>
          <a:p>
            <a:r>
              <a:rPr lang="en-US" sz="2000" b="1" dirty="0"/>
              <a:t>Model Architecture:</a:t>
            </a:r>
          </a:p>
          <a:p>
            <a:pPr marL="0" indent="0">
              <a:buNone/>
            </a:pPr>
            <a:r>
              <a:rPr lang="en-US" sz="2000" dirty="0"/>
              <a:t>Utilize deep neural networks to approximate the value function.</a:t>
            </a:r>
          </a:p>
          <a:p>
            <a:pPr marL="0" indent="0">
              <a:buNone/>
            </a:pPr>
            <a:r>
              <a:rPr lang="en-US" sz="2000" dirty="0"/>
              <a:t>Common architectures include convolutional neural networks (CNNs) for handling image-based observations and feedforward neural networks for simpler state representations.</a:t>
            </a:r>
          </a:p>
          <a:p>
            <a:pPr marL="0" indent="0">
              <a:buNone/>
            </a:pPr>
            <a:endParaRPr lang="en-IN" sz="2000" dirty="0"/>
          </a:p>
        </p:txBody>
      </p:sp>
      <p:sp>
        <p:nvSpPr>
          <p:cNvPr id="4" name="Date Placeholder 3">
            <a:extLst>
              <a:ext uri="{FF2B5EF4-FFF2-40B4-BE49-F238E27FC236}">
                <a16:creationId xmlns:a16="http://schemas.microsoft.com/office/drawing/2014/main" id="{DDD54633-275D-FFDA-5540-140025C7D2D4}"/>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E70B0C6E-D81E-1A78-B553-33C9E270A5C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8376" y="657749"/>
            <a:ext cx="1371134" cy="578058"/>
          </a:xfrm>
          <a:prstGeom prst="rect">
            <a:avLst/>
          </a:prstGeom>
          <a:noFill/>
          <a:ln>
            <a:noFill/>
          </a:ln>
        </p:spPr>
      </p:pic>
    </p:spTree>
    <p:extLst>
      <p:ext uri="{BB962C8B-B14F-4D97-AF65-F5344CB8AC3E}">
        <p14:creationId xmlns:p14="http://schemas.microsoft.com/office/powerpoint/2010/main" val="4214424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3723DD-B5AA-5890-F456-C92F1D40197F}"/>
              </a:ext>
            </a:extLst>
          </p:cNvPr>
          <p:cNvSpPr>
            <a:spLocks noGrp="1"/>
          </p:cNvSpPr>
          <p:nvPr>
            <p:ph idx="1"/>
          </p:nvPr>
        </p:nvSpPr>
        <p:spPr>
          <a:xfrm>
            <a:off x="1731981" y="946672"/>
            <a:ext cx="9509760" cy="4399879"/>
          </a:xfrm>
        </p:spPr>
        <p:txBody>
          <a:bodyPr>
            <a:normAutofit/>
          </a:bodyPr>
          <a:lstStyle/>
          <a:p>
            <a:r>
              <a:rPr lang="en-US" sz="2000" b="1" dirty="0"/>
              <a:t>Reinforcement Learning Algorithms:</a:t>
            </a:r>
          </a:p>
          <a:p>
            <a:pPr marL="0" indent="0">
              <a:buNone/>
            </a:pPr>
            <a:r>
              <a:rPr lang="en-US" sz="2000" dirty="0"/>
              <a:t>Choose a suitable RL algorithm based on the problem requirements and characteristics.</a:t>
            </a:r>
          </a:p>
          <a:p>
            <a:pPr marL="0" indent="0">
              <a:buNone/>
            </a:pPr>
            <a:r>
              <a:rPr lang="en-US" sz="2000" dirty="0"/>
              <a:t>Some popular DRL algorithms include:</a:t>
            </a:r>
          </a:p>
          <a:p>
            <a:r>
              <a:rPr lang="en-US" sz="2000" dirty="0"/>
              <a:t>Deep Q-Networks (DQN</a:t>
            </a:r>
          </a:p>
          <a:p>
            <a:r>
              <a:rPr lang="en-US" sz="2000" dirty="0"/>
              <a:t>Deep Deterministic Policy Gradient (DDPG)</a:t>
            </a:r>
          </a:p>
          <a:p>
            <a:r>
              <a:rPr lang="en-US" sz="2000" dirty="0"/>
              <a:t>Proximal Policy Optimization (PPO)</a:t>
            </a:r>
          </a:p>
          <a:p>
            <a:r>
              <a:rPr lang="en-US" sz="2000" dirty="0"/>
              <a:t>Trust Region Policy Optimization (TRPO)</a:t>
            </a:r>
          </a:p>
          <a:p>
            <a:r>
              <a:rPr lang="en-US" sz="2000" dirty="0"/>
              <a:t>Soft Actor-Critic (SAC)</a:t>
            </a:r>
          </a:p>
          <a:p>
            <a:r>
              <a:rPr lang="en-US" sz="2000" dirty="0"/>
              <a:t>Twin Delayed DDPG (TD3)</a:t>
            </a:r>
          </a:p>
          <a:p>
            <a:pPr marL="0" indent="0">
              <a:buNone/>
            </a:pPr>
            <a:endParaRPr lang="en-IN" sz="2000" dirty="0"/>
          </a:p>
        </p:txBody>
      </p:sp>
      <p:sp>
        <p:nvSpPr>
          <p:cNvPr id="4" name="Date Placeholder 3">
            <a:extLst>
              <a:ext uri="{FF2B5EF4-FFF2-40B4-BE49-F238E27FC236}">
                <a16:creationId xmlns:a16="http://schemas.microsoft.com/office/drawing/2014/main" id="{E85EDE57-BC7C-9D12-BC5D-D2E6432B3418}"/>
              </a:ext>
            </a:extLst>
          </p:cNvPr>
          <p:cNvSpPr>
            <a:spLocks noGrp="1"/>
          </p:cNvSpPr>
          <p:nvPr>
            <p:ph type="dt" sz="half" idx="10"/>
          </p:nvPr>
        </p:nvSpPr>
        <p:spPr/>
        <p:txBody>
          <a:bodyPr/>
          <a:lstStyle/>
          <a:p>
            <a:fld id="{96194CFC-3B2C-44D7-8B8B-08A72C136A16}" type="datetime1">
              <a:rPr lang="en-IN" smtClean="0"/>
              <a:pPr/>
              <a:t>07-04-2024</a:t>
            </a:fld>
            <a:endParaRPr lang="en-IN"/>
          </a:p>
        </p:txBody>
      </p:sp>
    </p:spTree>
    <p:extLst>
      <p:ext uri="{BB962C8B-B14F-4D97-AF65-F5344CB8AC3E}">
        <p14:creationId xmlns:p14="http://schemas.microsoft.com/office/powerpoint/2010/main" val="1763825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FE3F7C-24D7-B551-5421-53268678D8FF}"/>
              </a:ext>
            </a:extLst>
          </p:cNvPr>
          <p:cNvSpPr>
            <a:spLocks noGrp="1"/>
          </p:cNvSpPr>
          <p:nvPr>
            <p:ph idx="1"/>
          </p:nvPr>
        </p:nvSpPr>
        <p:spPr>
          <a:xfrm>
            <a:off x="1635162" y="494852"/>
            <a:ext cx="9869450" cy="5895190"/>
          </a:xfrm>
        </p:spPr>
        <p:txBody>
          <a:bodyPr>
            <a:normAutofit/>
          </a:bodyPr>
          <a:lstStyle/>
          <a:p>
            <a:r>
              <a:rPr lang="en-US" sz="2000" b="1" dirty="0"/>
              <a:t>Training Process:</a:t>
            </a:r>
          </a:p>
          <a:p>
            <a:pPr marL="0" indent="0">
              <a:buNone/>
            </a:pPr>
            <a:r>
              <a:rPr lang="en-US" sz="2000" dirty="0"/>
              <a:t>Initialize the neural network parameters randomly or using pre-trained weights </a:t>
            </a:r>
          </a:p>
          <a:p>
            <a:pPr marL="0" indent="0">
              <a:buNone/>
            </a:pPr>
            <a:r>
              <a:rPr lang="en-US" sz="2000" dirty="0"/>
              <a:t>Interact with the environment by selecting actions according to the current policy and observe the resulting state and reward.</a:t>
            </a:r>
          </a:p>
          <a:p>
            <a:pPr marL="0" indent="0">
              <a:buNone/>
            </a:pPr>
            <a:r>
              <a:rPr lang="en-US" sz="2000" dirty="0"/>
              <a:t>Update the neural network parameters using backpropagation to minimize the discrepancy between predicted and observed values or to maximize the expected return.</a:t>
            </a:r>
          </a:p>
          <a:p>
            <a:r>
              <a:rPr lang="en-US" sz="2000" b="1" dirty="0"/>
              <a:t>Evaluation and Improvement:</a:t>
            </a:r>
          </a:p>
          <a:p>
            <a:pPr marL="0" indent="0">
              <a:buNone/>
            </a:pPr>
            <a:r>
              <a:rPr lang="en-US" sz="2000" dirty="0"/>
              <a:t>Evaluate the trained agent's performance on unseen tasks or environments to assess generalization.</a:t>
            </a:r>
          </a:p>
          <a:p>
            <a:pPr marL="0" indent="0">
              <a:buNone/>
            </a:pPr>
            <a:r>
              <a:rPr lang="en-US" sz="2000" dirty="0"/>
              <a:t>Fine-tune hyperparameters and neural network architectures based on performance metrics and domain knowledge.</a:t>
            </a:r>
          </a:p>
          <a:p>
            <a:pPr marL="0" indent="0">
              <a:buNone/>
            </a:pPr>
            <a:r>
              <a:rPr lang="en-US" sz="2000" dirty="0"/>
              <a:t>Consider techniques for improving sample efficiency, such as prioritized experience replay, population-based training, or asynchronous methods.</a:t>
            </a:r>
          </a:p>
        </p:txBody>
      </p:sp>
      <p:sp>
        <p:nvSpPr>
          <p:cNvPr id="4" name="Date Placeholder 3">
            <a:extLst>
              <a:ext uri="{FF2B5EF4-FFF2-40B4-BE49-F238E27FC236}">
                <a16:creationId xmlns:a16="http://schemas.microsoft.com/office/drawing/2014/main" id="{D1B27B2B-EAC8-2177-16F9-D4BAA488E31B}"/>
              </a:ext>
            </a:extLst>
          </p:cNvPr>
          <p:cNvSpPr>
            <a:spLocks noGrp="1"/>
          </p:cNvSpPr>
          <p:nvPr>
            <p:ph type="dt" sz="half" idx="10"/>
          </p:nvPr>
        </p:nvSpPr>
        <p:spPr/>
        <p:txBody>
          <a:bodyPr/>
          <a:lstStyle/>
          <a:p>
            <a:fld id="{96194CFC-3B2C-44D7-8B8B-08A72C136A16}" type="datetime1">
              <a:rPr lang="en-IN" smtClean="0"/>
              <a:pPr/>
              <a:t>07-04-2024</a:t>
            </a:fld>
            <a:endParaRPr lang="en-IN"/>
          </a:p>
        </p:txBody>
      </p:sp>
    </p:spTree>
    <p:extLst>
      <p:ext uri="{BB962C8B-B14F-4D97-AF65-F5344CB8AC3E}">
        <p14:creationId xmlns:p14="http://schemas.microsoft.com/office/powerpoint/2010/main" val="3457807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88E956-39A9-F59A-6931-24E24E5A4848}"/>
              </a:ext>
            </a:extLst>
          </p:cNvPr>
          <p:cNvSpPr>
            <a:spLocks noGrp="1"/>
          </p:cNvSpPr>
          <p:nvPr>
            <p:ph idx="1"/>
          </p:nvPr>
        </p:nvSpPr>
        <p:spPr>
          <a:xfrm>
            <a:off x="1581374" y="494852"/>
            <a:ext cx="9923238" cy="5416370"/>
          </a:xfrm>
        </p:spPr>
        <p:txBody>
          <a:bodyPr/>
          <a:lstStyle/>
          <a:p>
            <a:r>
              <a:rPr lang="en-US" sz="2000" b="1" dirty="0"/>
              <a:t>Deployment:</a:t>
            </a:r>
          </a:p>
          <a:p>
            <a:pPr marL="0" indent="0">
              <a:buNone/>
            </a:pPr>
            <a:r>
              <a:rPr lang="en-US" sz="2000" dirty="0"/>
              <a:t>Deploy the trained agent in real-world applications, either in simulation or directly in the target environment.</a:t>
            </a:r>
          </a:p>
          <a:p>
            <a:pPr marL="0" indent="0">
              <a:buNone/>
            </a:pPr>
            <a:r>
              <a:rPr lang="en-US" sz="2000" dirty="0"/>
              <a:t>Monitor the agent's behavior and performance to ensure safety and reliability.</a:t>
            </a:r>
          </a:p>
          <a:p>
            <a:pPr marL="0" indent="0">
              <a:buNone/>
            </a:pPr>
            <a:r>
              <a:rPr lang="en-US" sz="2000" dirty="0"/>
              <a:t>Continuously update and retrain the agent as needed to adapt to changing conditions or requirements.</a:t>
            </a:r>
          </a:p>
          <a:p>
            <a:pPr marL="0" indent="0">
              <a:buNone/>
            </a:pPr>
            <a:endParaRPr lang="en-IN" dirty="0"/>
          </a:p>
        </p:txBody>
      </p:sp>
      <p:sp>
        <p:nvSpPr>
          <p:cNvPr id="4" name="Date Placeholder 3">
            <a:extLst>
              <a:ext uri="{FF2B5EF4-FFF2-40B4-BE49-F238E27FC236}">
                <a16:creationId xmlns:a16="http://schemas.microsoft.com/office/drawing/2014/main" id="{BF9DEE2F-946D-B6E3-E2B8-7F4A3F7C00C0}"/>
              </a:ext>
            </a:extLst>
          </p:cNvPr>
          <p:cNvSpPr>
            <a:spLocks noGrp="1"/>
          </p:cNvSpPr>
          <p:nvPr>
            <p:ph type="dt" sz="half" idx="10"/>
          </p:nvPr>
        </p:nvSpPr>
        <p:spPr/>
        <p:txBody>
          <a:bodyPr/>
          <a:lstStyle/>
          <a:p>
            <a:fld id="{96194CFC-3B2C-44D7-8B8B-08A72C136A16}" type="datetime1">
              <a:rPr lang="en-IN" smtClean="0"/>
              <a:pPr/>
              <a:t>07-04-2024</a:t>
            </a:fld>
            <a:endParaRPr lang="en-IN"/>
          </a:p>
        </p:txBody>
      </p:sp>
    </p:spTree>
    <p:extLst>
      <p:ext uri="{BB962C8B-B14F-4D97-AF65-F5344CB8AC3E}">
        <p14:creationId xmlns:p14="http://schemas.microsoft.com/office/powerpoint/2010/main" val="3982582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13105-64FE-4721-9736-EEA9A4CD4CB5}"/>
              </a:ext>
            </a:extLst>
          </p:cNvPr>
          <p:cNvSpPr>
            <a:spLocks noGrp="1"/>
          </p:cNvSpPr>
          <p:nvPr>
            <p:ph type="title"/>
          </p:nvPr>
        </p:nvSpPr>
        <p:spPr>
          <a:xfrm>
            <a:off x="1943927" y="624110"/>
            <a:ext cx="9560686" cy="656050"/>
          </a:xfrm>
          <a:ln>
            <a:solidFill>
              <a:srgbClr val="C00000"/>
            </a:solidFill>
          </a:ln>
        </p:spPr>
        <p:txBody>
          <a:bodyPr/>
          <a:lstStyle/>
          <a:p>
            <a:pPr algn="ctr"/>
            <a:r>
              <a:rPr lang="en-IN" b="1" dirty="0"/>
              <a:t>RESULT AND ANALYSIS</a:t>
            </a:r>
          </a:p>
        </p:txBody>
      </p:sp>
      <p:sp>
        <p:nvSpPr>
          <p:cNvPr id="3" name="Content Placeholder 2">
            <a:extLst>
              <a:ext uri="{FF2B5EF4-FFF2-40B4-BE49-F238E27FC236}">
                <a16:creationId xmlns:a16="http://schemas.microsoft.com/office/drawing/2014/main" id="{94CC0FD8-95F4-A967-58F5-23720565723C}"/>
              </a:ext>
            </a:extLst>
          </p:cNvPr>
          <p:cNvSpPr>
            <a:spLocks noGrp="1"/>
          </p:cNvSpPr>
          <p:nvPr>
            <p:ph idx="1"/>
          </p:nvPr>
        </p:nvSpPr>
        <p:spPr>
          <a:xfrm>
            <a:off x="839096" y="1387736"/>
            <a:ext cx="11271817" cy="5042003"/>
          </a:xfrm>
        </p:spPr>
        <p:txBody>
          <a:bodyPr>
            <a:normAutofit/>
          </a:bodyPr>
          <a:lstStyle/>
          <a:p>
            <a:r>
              <a:rPr lang="en-US" sz="2000" b="1" dirty="0"/>
              <a:t>Performance Metrics: </a:t>
            </a:r>
          </a:p>
          <a:p>
            <a:pPr marL="0" indent="0">
              <a:buNone/>
            </a:pPr>
            <a:endParaRPr lang="en-US" sz="2000" dirty="0"/>
          </a:p>
          <a:p>
            <a:endParaRPr lang="en-US" sz="2000" dirty="0"/>
          </a:p>
          <a:p>
            <a:endParaRPr lang="en-US" sz="2000" dirty="0"/>
          </a:p>
          <a:p>
            <a:endParaRPr lang="en-US" sz="2000" dirty="0"/>
          </a:p>
          <a:p>
            <a:endParaRPr lang="en-US" sz="2000" dirty="0"/>
          </a:p>
          <a:p>
            <a:endParaRPr lang="en-US" sz="2000" dirty="0"/>
          </a:p>
          <a:p>
            <a:pPr marL="0" indent="0">
              <a:buNone/>
            </a:pPr>
            <a:endParaRPr lang="en-US" sz="2000" dirty="0"/>
          </a:p>
          <a:p>
            <a:r>
              <a:rPr lang="en-US" sz="2000" b="1" dirty="0"/>
              <a:t>Training Curves: </a:t>
            </a:r>
            <a:r>
              <a:rPr lang="en-US" sz="2000" dirty="0"/>
              <a:t>Track how performance metrics </a:t>
            </a:r>
          </a:p>
          <a:p>
            <a:pPr marL="0" indent="0">
              <a:buNone/>
            </a:pPr>
            <a:r>
              <a:rPr lang="en-US" sz="2000" dirty="0"/>
              <a:t>change during training epochs.</a:t>
            </a:r>
          </a:p>
        </p:txBody>
      </p:sp>
      <p:sp>
        <p:nvSpPr>
          <p:cNvPr id="4" name="Date Placeholder 3">
            <a:extLst>
              <a:ext uri="{FF2B5EF4-FFF2-40B4-BE49-F238E27FC236}">
                <a16:creationId xmlns:a16="http://schemas.microsoft.com/office/drawing/2014/main" id="{C35FD4E1-DBA7-36A6-1AD1-DD12329052A3}"/>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62BE263D-4FD4-C762-ED09-0484145B6CC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8490" y="624110"/>
            <a:ext cx="1655436" cy="654032"/>
          </a:xfrm>
          <a:prstGeom prst="rect">
            <a:avLst/>
          </a:prstGeom>
          <a:noFill/>
          <a:ln>
            <a:noFill/>
          </a:ln>
        </p:spPr>
      </p:pic>
      <p:pic>
        <p:nvPicPr>
          <p:cNvPr id="2050" name="Picture 2" descr="Best Performance Metrics To Evaluate Your Machine Learning Algorithms | by  Sabita Rajbanshi | Machine Learning Community | Medium">
            <a:extLst>
              <a:ext uri="{FF2B5EF4-FFF2-40B4-BE49-F238E27FC236}">
                <a16:creationId xmlns:a16="http://schemas.microsoft.com/office/drawing/2014/main" id="{21ED9634-7E7C-3BD3-2470-A3C7BEDC9C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4400" y="1427876"/>
            <a:ext cx="3923199" cy="203212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ow to use Learning Curves to Diagnose Machine Learning Model Performance -  MachineLearningMastery.com">
            <a:extLst>
              <a:ext uri="{FF2B5EF4-FFF2-40B4-BE49-F238E27FC236}">
                <a16:creationId xmlns:a16="http://schemas.microsoft.com/office/drawing/2014/main" id="{EB94773D-9799-B8F4-E3AB-9D6218B0453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32613" y="3567581"/>
            <a:ext cx="4420292" cy="3038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428980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428</TotalTime>
  <Words>788</Words>
  <Application>Microsoft Office PowerPoint</Application>
  <PresentationFormat>Widescreen</PresentationFormat>
  <Paragraphs>108</Paragraphs>
  <Slides>14</Slides>
  <Notes>1</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Bahnschrift</vt:lpstr>
      <vt:lpstr>Calibri</vt:lpstr>
      <vt:lpstr>Century Gothic</vt:lpstr>
      <vt:lpstr>Söhne</vt:lpstr>
      <vt:lpstr>Times New Roman</vt:lpstr>
      <vt:lpstr>Wingdings 3</vt:lpstr>
      <vt:lpstr>Wisp</vt:lpstr>
      <vt:lpstr>PowerPoint Presentation</vt:lpstr>
      <vt:lpstr>CONTENTS</vt:lpstr>
      <vt:lpstr>INTRODUCTION</vt:lpstr>
      <vt:lpstr>MOTIVATION</vt:lpstr>
      <vt:lpstr>METHODOLOGY AND APPROACH</vt:lpstr>
      <vt:lpstr>PowerPoint Presentation</vt:lpstr>
      <vt:lpstr>PowerPoint Presentation</vt:lpstr>
      <vt:lpstr>PowerPoint Presentation</vt:lpstr>
      <vt:lpstr>RESULT AND ANALYSIS</vt:lpstr>
      <vt:lpstr>PowerPoint Presentation</vt:lpstr>
      <vt:lpstr>CONCLUSION AND FUTURE RECOMENDATIONS</vt:lpstr>
      <vt:lpstr>DEMO VIDEO OF CODE</vt:lpstr>
      <vt:lpstr>RESULT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Ujwal M</dc:creator>
  <cp:lastModifiedBy>Abhiram phosphic</cp:lastModifiedBy>
  <cp:revision>33</cp:revision>
  <dcterms:created xsi:type="dcterms:W3CDTF">2020-11-02T14:13:19Z</dcterms:created>
  <dcterms:modified xsi:type="dcterms:W3CDTF">2024-04-07T11:17:35Z</dcterms:modified>
</cp:coreProperties>
</file>